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9" r:id="rId3"/>
    <p:sldId id="268" r:id="rId4"/>
    <p:sldId id="269" r:id="rId5"/>
    <p:sldId id="271" r:id="rId6"/>
    <p:sldId id="272" r:id="rId7"/>
    <p:sldId id="280" r:id="rId8"/>
    <p:sldId id="260" r:id="rId9"/>
    <p:sldId id="261" r:id="rId10"/>
    <p:sldId id="263" r:id="rId11"/>
    <p:sldId id="275" r:id="rId12"/>
    <p:sldId id="277" r:id="rId13"/>
    <p:sldId id="278" r:id="rId14"/>
    <p:sldId id="262" r:id="rId15"/>
    <p:sldId id="276" r:id="rId16"/>
    <p:sldId id="279" r:id="rId1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588" autoAdjust="0"/>
    <p:restoredTop sz="81004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1549D89-53FD-4405-B773-5E010770FD74}" type="datetimeFigureOut">
              <a:rPr lang="es-AR" smtClean="0"/>
              <a:pPr/>
              <a:t>16/11/2017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C886D9-3EEB-4C0F-92E6-192CAD035F8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9D89-53FD-4405-B773-5E010770FD74}" type="datetimeFigureOut">
              <a:rPr lang="es-AR" smtClean="0"/>
              <a:pPr/>
              <a:t>16/11/2017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86D9-3EEB-4C0F-92E6-192CAD035F8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9D89-53FD-4405-B773-5E010770FD74}" type="datetimeFigureOut">
              <a:rPr lang="es-AR" smtClean="0"/>
              <a:pPr/>
              <a:t>16/11/2017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86D9-3EEB-4C0F-92E6-192CAD035F8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549D89-53FD-4405-B773-5E010770FD74}" type="datetimeFigureOut">
              <a:rPr lang="es-AR" smtClean="0"/>
              <a:pPr/>
              <a:t>16/11/2017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C886D9-3EEB-4C0F-92E6-192CAD035F8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1549D89-53FD-4405-B773-5E010770FD74}" type="datetimeFigureOut">
              <a:rPr lang="es-AR" smtClean="0"/>
              <a:pPr/>
              <a:t>16/11/2017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C886D9-3EEB-4C0F-92E6-192CAD035F8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9D89-53FD-4405-B773-5E010770FD74}" type="datetimeFigureOut">
              <a:rPr lang="es-AR" smtClean="0"/>
              <a:pPr/>
              <a:t>16/11/2017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86D9-3EEB-4C0F-92E6-192CAD035F8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9D89-53FD-4405-B773-5E010770FD74}" type="datetimeFigureOut">
              <a:rPr lang="es-AR" smtClean="0"/>
              <a:pPr/>
              <a:t>16/11/2017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86D9-3EEB-4C0F-92E6-192CAD035F8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549D89-53FD-4405-B773-5E010770FD74}" type="datetimeFigureOut">
              <a:rPr lang="es-AR" smtClean="0"/>
              <a:pPr/>
              <a:t>16/11/2017</a:t>
            </a:fld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C886D9-3EEB-4C0F-92E6-192CAD035F8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9D89-53FD-4405-B773-5E010770FD74}" type="datetimeFigureOut">
              <a:rPr lang="es-AR" smtClean="0"/>
              <a:pPr/>
              <a:t>16/11/2017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86D9-3EEB-4C0F-92E6-192CAD035F8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549D89-53FD-4405-B773-5E010770FD74}" type="datetimeFigureOut">
              <a:rPr lang="es-AR" smtClean="0"/>
              <a:pPr/>
              <a:t>16/11/2017</a:t>
            </a:fld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C886D9-3EEB-4C0F-92E6-192CAD035F8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549D89-53FD-4405-B773-5E010770FD74}" type="datetimeFigureOut">
              <a:rPr lang="es-AR" smtClean="0"/>
              <a:pPr/>
              <a:t>16/11/2017</a:t>
            </a:fld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C886D9-3EEB-4C0F-92E6-192CAD035F8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549D89-53FD-4405-B773-5E010770FD74}" type="datetimeFigureOut">
              <a:rPr lang="es-AR" smtClean="0"/>
              <a:pPr/>
              <a:t>16/11/2017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C886D9-3EEB-4C0F-92E6-192CAD035F8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s://static.wixstatic.com/media/334ba0_76d7a1a4ed15400ba14f6e965ff3aa99.png/v1/fill/w_172,h_170,al_c,usm_0.66_1.00_0.01/334ba0_76d7a1a4ed15400ba14f6e965ff3aa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088232" cy="20639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2267744" y="3861048"/>
            <a:ext cx="6172200" cy="1174282"/>
          </a:xfrm>
        </p:spPr>
        <p:txBody>
          <a:bodyPr>
            <a:noAutofit/>
          </a:bodyPr>
          <a:lstStyle/>
          <a:p>
            <a:pPr algn="ctr"/>
            <a:r>
              <a:rPr lang="es-AR" sz="32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CENTRO DE FORMACIÓN Y CAPACITACIÓN</a:t>
            </a:r>
            <a:endParaRPr lang="es-AR" sz="3200" b="1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endParaRPr lang="es-AR" sz="3600" i="1" dirty="0" smtClean="0">
              <a:solidFill>
                <a:schemeClr val="bg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s-AR" sz="6400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TRABAJO</a:t>
            </a:r>
          </a:p>
          <a:p>
            <a:pPr algn="ctr"/>
            <a:r>
              <a:rPr lang="es-AR" sz="6400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2018</a:t>
            </a:r>
            <a:endParaRPr lang="es-AR" sz="6400" i="1" dirty="0">
              <a:solidFill>
                <a:schemeClr val="bg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8068" name="Picture 4" descr="https://static.wixstatic.com/media/334ba0_9cc91a2a23db4e80813e466a7c10aefc~mv2_d_2073_1382_s_2.jpg/v1/fill/w_698,h_465,al_c,q_90,usm_0.66_1.00_0.01/334ba0_9cc91a2a23db4e80813e466a7c10aefc~mv2_d_2073_1382_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2565">
            <a:off x="780286" y="613526"/>
            <a:ext cx="2808312" cy="1870867"/>
          </a:xfrm>
          <a:prstGeom prst="rect">
            <a:avLst/>
          </a:prstGeom>
          <a:noFill/>
        </p:spPr>
      </p:pic>
      <p:pic>
        <p:nvPicPr>
          <p:cNvPr id="88070" name="Picture 6" descr="https://static.wixstatic.com/media/334ba0_529f7ff4a89d456faa21d8a32135a9a0.jpg/v1/fill/w_640,h_427,al_c,q_90/334ba0_529f7ff4a89d456faa21d8a32135a9a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5244">
            <a:off x="3478322" y="351238"/>
            <a:ext cx="2412690" cy="1609717"/>
          </a:xfrm>
          <a:prstGeom prst="rect">
            <a:avLst/>
          </a:prstGeom>
          <a:noFill/>
        </p:spPr>
      </p:pic>
      <p:pic>
        <p:nvPicPr>
          <p:cNvPr id="88072" name="Picture 8" descr="https://static.wixstatic.com/media/334ba0_cb5d4692b43044908aa17c6fda7cfc45~mv2_d_2073_1382_s_2.jpg/v1/fill/w_698,h_465,al_c,q_90,usm_0.66_1.00_0.01/334ba0_cb5d4692b43044908aa17c6fda7cfc45~mv2_d_2073_1382_s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93584">
            <a:off x="2391331" y="1924279"/>
            <a:ext cx="2702236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334ba0_76d7a1a4ed15400ba14f6e965ff3aa99.png/v1/fill/w_172,h_170,al_c,usm_0.66_1.00_0.01/334ba0_76d7a1a4ed15400ba14f6e965ff3aa99.png"/>
          <p:cNvPicPr>
            <a:picLocks noChangeAspect="1" noChangeArrowheads="1"/>
          </p:cNvPicPr>
          <p:nvPr/>
        </p:nvPicPr>
        <p:blipFill>
          <a:blip r:embed="rId2" cstate="print">
            <a:lum bright="-1000" contrast="22000"/>
          </a:blip>
          <a:srcRect/>
          <a:stretch>
            <a:fillRect/>
          </a:stretch>
        </p:blipFill>
        <p:spPr bwMode="auto">
          <a:xfrm>
            <a:off x="395536" y="188640"/>
            <a:ext cx="2088232" cy="20639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  <p:sp>
        <p:nvSpPr>
          <p:cNvPr id="3" name="2 Rectángulo"/>
          <p:cNvSpPr/>
          <p:nvPr/>
        </p:nvSpPr>
        <p:spPr>
          <a:xfrm>
            <a:off x="3923928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NACIONAL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CAPACITACIÓN PROFESIONAL</a:t>
            </a:r>
            <a:endParaRPr lang="es-AR" sz="2400" dirty="0"/>
          </a:p>
        </p:txBody>
      </p:sp>
      <p:sp>
        <p:nvSpPr>
          <p:cNvPr id="4" name="3 Rectángulo"/>
          <p:cNvSpPr/>
          <p:nvPr/>
        </p:nvSpPr>
        <p:spPr>
          <a:xfrm>
            <a:off x="3059832" y="1700808"/>
            <a:ext cx="45720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PROYECTO FOCRA-MINISTERIO DE TRABAJO, EMPLEO Y SEGURIDAD SOCIAL DE LA NACIÓN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339752" y="3573016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95 cursos distribuidos en todo el país</a:t>
            </a:r>
          </a:p>
          <a:p>
            <a:endParaRPr lang="es-A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15 sedes inscriptas en el Registro de Instituciones de Capacitación y Empleo (REGICE)</a:t>
            </a:r>
          </a:p>
          <a:p>
            <a:pPr>
              <a:buFont typeface="Wingdings" pitchFamily="2" charset="2"/>
              <a:buChar char="ü"/>
            </a:pPr>
            <a:endParaRPr lang="es-A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Los cursos comenzarán simultáneamente en marzo de 2018</a:t>
            </a:r>
          </a:p>
          <a:p>
            <a:pPr>
              <a:buFont typeface="Wingdings" pitchFamily="2" charset="2"/>
              <a:buChar char="ü"/>
            </a:pPr>
            <a:endParaRPr lang="es-A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Acuerdos de FOCRA con cada Filial</a:t>
            </a:r>
          </a:p>
        </p:txBody>
      </p:sp>
      <p:sp>
        <p:nvSpPr>
          <p:cNvPr id="6" name="5 Flecha curvada hacia la izquierda"/>
          <p:cNvSpPr/>
          <p:nvPr/>
        </p:nvSpPr>
        <p:spPr>
          <a:xfrm>
            <a:off x="7740352" y="2780928"/>
            <a:ext cx="731520" cy="1216152"/>
          </a:xfrm>
          <a:prstGeom prst="curvedLeftArrow">
            <a:avLst/>
          </a:prstGeom>
          <a:solidFill>
            <a:srgbClr val="C0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atic.wixstatic.com/media/334ba0_76d7a1a4ed15400ba14f6e965ff3aa99.png/v1/fill/w_172,h_170,al_c,usm_0.66_1.00_0.01/334ba0_76d7a1a4ed15400ba14f6e965ff3aa99.png"/>
          <p:cNvPicPr>
            <a:picLocks noChangeAspect="1" noChangeArrowheads="1"/>
          </p:cNvPicPr>
          <p:nvPr/>
        </p:nvPicPr>
        <p:blipFill>
          <a:blip r:embed="rId2" cstate="print">
            <a:lum bright="-1000" contrast="22000"/>
          </a:blip>
          <a:srcRect/>
          <a:stretch>
            <a:fillRect/>
          </a:stretch>
        </p:blipFill>
        <p:spPr bwMode="auto">
          <a:xfrm>
            <a:off x="395536" y="188640"/>
            <a:ext cx="2088232" cy="20639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  <p:sp>
        <p:nvSpPr>
          <p:cNvPr id="4" name="3 Rectángulo"/>
          <p:cNvSpPr/>
          <p:nvPr/>
        </p:nvSpPr>
        <p:spPr>
          <a:xfrm>
            <a:off x="3923928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NACIONAL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CAPACITACIÓN PROFESIONAL</a:t>
            </a:r>
            <a:endParaRPr lang="es-AR" sz="2400" dirty="0"/>
          </a:p>
        </p:txBody>
      </p:sp>
      <p:sp>
        <p:nvSpPr>
          <p:cNvPr id="5" name="4 Rectángulo"/>
          <p:cNvSpPr/>
          <p:nvPr/>
        </p:nvSpPr>
        <p:spPr>
          <a:xfrm>
            <a:off x="2699792" y="1916832"/>
            <a:ext cx="4572000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PROYECTO DE CENTRO DE FP EN LA PROVINCIA DE BUENOS AIRES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55776" y="3074477"/>
            <a:ext cx="568863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Como resultado del</a:t>
            </a:r>
            <a:r>
              <a:rPr kumimoji="0" lang="es-ES_tradn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convenio firmado co</a:t>
            </a:r>
            <a:r>
              <a:rPr lang="es-ES_tradnl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n el Ministerio de Trabajo de la Provincia de Buenos Aires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kumimoji="0" lang="es-ES_tradn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_tradnl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comenzaremos con las acciones para la puesta</a:t>
            </a:r>
            <a:r>
              <a:rPr kumimoji="0" lang="es-ES_tradn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en funcionamiento de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dos Centros de Formación Profesional: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Centro de Formación Profesional de Villa Adelina (Filial N° 2)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endParaRPr lang="es-ES_tradnl" b="1" dirty="0" smtClean="0"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Cetro de Formaci</a:t>
            </a:r>
            <a:r>
              <a:rPr lang="es-ES_tradnl" b="1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ón Profesional de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Mar del Plata (Filial  N°19)</a:t>
            </a:r>
            <a:endParaRPr kumimoji="0" lang="es-ES_tradn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REVISTA 2016 SUPLEMENTO JUNIO\imagenes\imagen trabajador con remera de foc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5330">
            <a:off x="513659" y="4541862"/>
            <a:ext cx="1817667" cy="19267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334ba0_76d7a1a4ed15400ba14f6e965ff3aa99.png/v1/fill/w_172,h_170,al_c,usm_0.66_1.00_0.01/334ba0_76d7a1a4ed15400ba14f6e965ff3aa99.png"/>
          <p:cNvPicPr>
            <a:picLocks noChangeAspect="1" noChangeArrowheads="1"/>
          </p:cNvPicPr>
          <p:nvPr/>
        </p:nvPicPr>
        <p:blipFill>
          <a:blip r:embed="rId2" cstate="print">
            <a:lum bright="-1000" contrast="22000"/>
          </a:blip>
          <a:srcRect/>
          <a:stretch>
            <a:fillRect/>
          </a:stretch>
        </p:blipFill>
        <p:spPr bwMode="auto">
          <a:xfrm>
            <a:off x="395536" y="188640"/>
            <a:ext cx="2088232" cy="20639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  <p:sp>
        <p:nvSpPr>
          <p:cNvPr id="1026" name="AutoShape 2" descr="20171108_1040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4067944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NACIONAL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CAPACITACIÓN PROFESIONAL</a:t>
            </a:r>
            <a:endParaRPr lang="es-AR" sz="2400" dirty="0"/>
          </a:p>
        </p:txBody>
      </p:sp>
      <p:sp>
        <p:nvSpPr>
          <p:cNvPr id="7" name="6 Rectángulo"/>
          <p:cNvSpPr/>
          <p:nvPr/>
        </p:nvSpPr>
        <p:spPr>
          <a:xfrm>
            <a:off x="2627784" y="1700808"/>
            <a:ext cx="4572000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CONSEJO MULTISECTORIAL CONVOCADO POR EL </a:t>
            </a:r>
            <a:r>
              <a:rPr lang="es-E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MTEySS</a:t>
            </a:r>
            <a:endParaRPr lang="es-E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8" name="AutoShape 4" descr="C:\Users\User\Desktop\MARIELA\334ba0_498709233eda4175a7fdfbad7ae8cd2d-mv2_d_3264_1836_s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9" name="Picture 5" descr="C:\Users\User\Downloads\20171108_104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8730">
            <a:off x="6274116" y="2558486"/>
            <a:ext cx="2797399" cy="1573537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323528" y="479715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AR" dirty="0" smtClean="0"/>
              <a:t> </a:t>
            </a: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Certificación de competencias.</a:t>
            </a:r>
          </a:p>
          <a:p>
            <a:pPr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Fortalecimiento de instituciones de Formación Profesional. </a:t>
            </a:r>
          </a:p>
          <a:p>
            <a:pPr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Tendencias en innovación y desarrollo productivo.</a:t>
            </a:r>
          </a:p>
          <a:p>
            <a:pPr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Identificación de proyectos de prevención del impacto de drogas en el ámbito laboral.</a:t>
            </a:r>
            <a:endParaRPr lang="es-A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123728" y="3573016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Continuaremos participando en 2018, haciendo especial hincapié en los siguientes puntos: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334ba0_76d7a1a4ed15400ba14f6e965ff3aa99.png/v1/fill/w_172,h_170,al_c,usm_0.66_1.00_0.01/334ba0_76d7a1a4ed15400ba14f6e965ff3aa99.png"/>
          <p:cNvPicPr>
            <a:picLocks noChangeAspect="1" noChangeArrowheads="1"/>
          </p:cNvPicPr>
          <p:nvPr/>
        </p:nvPicPr>
        <p:blipFill>
          <a:blip r:embed="rId2" cstate="print">
            <a:lum bright="-1000" contrast="22000"/>
          </a:blip>
          <a:srcRect/>
          <a:stretch>
            <a:fillRect/>
          </a:stretch>
        </p:blipFill>
        <p:spPr bwMode="auto">
          <a:xfrm>
            <a:off x="467544" y="188640"/>
            <a:ext cx="2088232" cy="20639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  <p:sp>
        <p:nvSpPr>
          <p:cNvPr id="3" name="2 Rectángulo"/>
          <p:cNvSpPr/>
          <p:nvPr/>
        </p:nvSpPr>
        <p:spPr>
          <a:xfrm>
            <a:off x="3995936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NACIONAL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CAPACITACIÓN PROFESIONAL</a:t>
            </a:r>
            <a:endParaRPr lang="es-AR" sz="2400" dirty="0"/>
          </a:p>
        </p:txBody>
      </p:sp>
      <p:sp>
        <p:nvSpPr>
          <p:cNvPr id="4" name="3 Rectángulo"/>
          <p:cNvSpPr/>
          <p:nvPr/>
        </p:nvSpPr>
        <p:spPr>
          <a:xfrm>
            <a:off x="4860032" y="1772816"/>
            <a:ext cx="1728192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ES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CGTecno</a:t>
            </a:r>
            <a:endParaRPr lang="es-E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71600" y="4077072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Objetivo: Constituir el Concejo Social del Trabajo y la Tecnología.</a:t>
            </a:r>
          </a:p>
          <a:p>
            <a:endParaRPr lang="es-A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FOCRA participa en las comisiones de Automatización y de Educación.</a:t>
            </a:r>
          </a:p>
          <a:p>
            <a:pPr>
              <a:buFont typeface="Wingdings" pitchFamily="2" charset="2"/>
              <a:buChar char="ü"/>
            </a:pPr>
            <a:endParaRPr lang="es-A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espacio está integrado por trabajadores, profesionales y empresarios.</a:t>
            </a:r>
          </a:p>
          <a:p>
            <a:endParaRPr lang="es-A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15816" y="2636912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Espacio </a:t>
            </a:r>
            <a:r>
              <a:rPr lang="es-AR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intersindical</a:t>
            </a:r>
            <a:r>
              <a:rPr lang="es-A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abordar la problemática del impacto tecnológico en el mundo del trabajo.</a:t>
            </a:r>
          </a:p>
        </p:txBody>
      </p:sp>
      <p:sp>
        <p:nvSpPr>
          <p:cNvPr id="7" name="6 Flecha curvada hacia la izquierda"/>
          <p:cNvSpPr/>
          <p:nvPr/>
        </p:nvSpPr>
        <p:spPr>
          <a:xfrm>
            <a:off x="7092280" y="2204864"/>
            <a:ext cx="731520" cy="1216152"/>
          </a:xfrm>
          <a:prstGeom prst="curvedLeftArrow">
            <a:avLst/>
          </a:prstGeom>
          <a:solidFill>
            <a:srgbClr val="C0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6626" name="AutoShape 2" descr="IMG_4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23928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DE SALUD Y SEGURIDAD LABORAL</a:t>
            </a:r>
          </a:p>
        </p:txBody>
      </p:sp>
      <p:pic>
        <p:nvPicPr>
          <p:cNvPr id="3" name="Picture 2" descr="https://static.wixstatic.com/media/334ba0_76d7a1a4ed15400ba14f6e965ff3aa99.png/v1/fill/w_172,h_170,al_c,usm_0.66_1.00_0.01/334ba0_76d7a1a4ed15400ba14f6e965ff3aa99.png"/>
          <p:cNvPicPr>
            <a:picLocks noChangeAspect="1" noChangeArrowheads="1"/>
          </p:cNvPicPr>
          <p:nvPr/>
        </p:nvPicPr>
        <p:blipFill>
          <a:blip r:embed="rId2" cstate="print">
            <a:lum bright="-1000" contrast="22000"/>
          </a:blip>
          <a:srcRect/>
          <a:stretch>
            <a:fillRect/>
          </a:stretch>
        </p:blipFill>
        <p:spPr bwMode="auto">
          <a:xfrm>
            <a:off x="395536" y="212920"/>
            <a:ext cx="2088232" cy="20639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  <p:sp>
        <p:nvSpPr>
          <p:cNvPr id="4" name="3 Rectángulo"/>
          <p:cNvSpPr/>
          <p:nvPr/>
        </p:nvSpPr>
        <p:spPr>
          <a:xfrm>
            <a:off x="2915816" y="2060848"/>
            <a:ext cx="45720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PROYECTO FOCRA Y LA SUPERINTENDENCIA DE RIESGOS DE TRABAJO</a:t>
            </a:r>
            <a:endParaRPr lang="es-A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3528" y="4411176"/>
            <a:ext cx="74888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Competencias para la prevención de riesgos en los puestos y lugares de trabajo de los compañeros ceramistas.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Una metodología de evaluación de los riesgos en la industria ceramista.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La capacitación de nuestros delegados en todo el país,</a:t>
            </a:r>
            <a:r>
              <a:rPr kumimoji="0" lang="es-A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utilizando como herramienta el Manual de Protección en su nueva versión.</a:t>
            </a:r>
            <a:endParaRPr kumimoji="0" lang="es-A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A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59832" y="3212976"/>
            <a:ext cx="6084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Presentaremos un nuevo protocolo ante la SRT con el objetivo de continuar la tarea iniciada años anteriores, tendiente a desarrollar:</a:t>
            </a:r>
          </a:p>
        </p:txBody>
      </p:sp>
      <p:sp>
        <p:nvSpPr>
          <p:cNvPr id="10" name="9 Flecha curvada hacia la izquierda"/>
          <p:cNvSpPr/>
          <p:nvPr/>
        </p:nvSpPr>
        <p:spPr>
          <a:xfrm>
            <a:off x="7956376" y="3861048"/>
            <a:ext cx="731520" cy="1216152"/>
          </a:xfrm>
          <a:prstGeom prst="curvedLeftArrow">
            <a:avLst/>
          </a:prstGeom>
          <a:solidFill>
            <a:srgbClr val="C0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334ba0_76d7a1a4ed15400ba14f6e965ff3aa99.png/v1/fill/w_172,h_170,al_c,usm_0.66_1.00_0.01/334ba0_76d7a1a4ed15400ba14f6e965ff3aa99.png"/>
          <p:cNvPicPr>
            <a:picLocks noChangeAspect="1" noChangeArrowheads="1"/>
          </p:cNvPicPr>
          <p:nvPr/>
        </p:nvPicPr>
        <p:blipFill>
          <a:blip r:embed="rId2" cstate="print">
            <a:lum bright="-1000" contrast="22000"/>
          </a:blip>
          <a:srcRect/>
          <a:stretch>
            <a:fillRect/>
          </a:stretch>
        </p:blipFill>
        <p:spPr bwMode="auto">
          <a:xfrm>
            <a:off x="251520" y="260648"/>
            <a:ext cx="2088232" cy="20639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  <p:sp>
        <p:nvSpPr>
          <p:cNvPr id="5" name="4 Rectángulo"/>
          <p:cNvSpPr/>
          <p:nvPr/>
        </p:nvSpPr>
        <p:spPr>
          <a:xfrm>
            <a:off x="3707904" y="4766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DE SALUD Y SEGURIDAD LABORAL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483768" y="1484784"/>
            <a:ext cx="4572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PROYECTO PARA LA PREVENCIÓN DE ADICCIONES</a:t>
            </a:r>
            <a:endParaRPr lang="es-A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49" name="Picture 1" descr="C:\Users\User\Desktop\MARIELA\23172719_543714152633639_396845942515139472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1819">
            <a:off x="6547231" y="2299659"/>
            <a:ext cx="2133473" cy="1422315"/>
          </a:xfrm>
          <a:prstGeom prst="rect">
            <a:avLst/>
          </a:prstGeom>
          <a:noFill/>
        </p:spPr>
      </p:pic>
      <p:pic>
        <p:nvPicPr>
          <p:cNvPr id="2050" name="Picture 2" descr="C:\Users\User\Desktop\MARIELA\23032450_543712889300432_659895988685911260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4557">
            <a:off x="4358664" y="2250298"/>
            <a:ext cx="2295150" cy="15301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5536" y="4038310"/>
            <a:ext cx="813690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ES_trad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oviembre de 2017: Encuentros de sensibilización </a:t>
            </a:r>
            <a:r>
              <a:rPr kumimoji="0" lang="es-ES_tradn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como prueba piloto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ES_trad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bjetivo 2018: Sensibilizar y brindar herramientas para la confección de un proyecto personalizado, con la ayuda de profesionales especializados,</a:t>
            </a:r>
            <a:r>
              <a:rPr kumimoji="0" lang="es-ES_tradn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para conformar un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equipo nacional de apoyo y seguimiento de la problemática de nuestros trabajadores.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Delegados como columna vertebral de este equipo.</a:t>
            </a: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334ba0_76d7a1a4ed15400ba14f6e965ff3aa99.png/v1/fill/w_172,h_170,al_c,usm_0.66_1.00_0.01/334ba0_76d7a1a4ed15400ba14f6e965ff3aa99.png"/>
          <p:cNvPicPr>
            <a:picLocks noChangeAspect="1" noChangeArrowheads="1"/>
          </p:cNvPicPr>
          <p:nvPr/>
        </p:nvPicPr>
        <p:blipFill>
          <a:blip r:embed="rId2" cstate="print">
            <a:lum bright="-1000" contrast="22000"/>
          </a:blip>
          <a:srcRect/>
          <a:stretch>
            <a:fillRect/>
          </a:stretch>
        </p:blipFill>
        <p:spPr bwMode="auto">
          <a:xfrm>
            <a:off x="251520" y="260648"/>
            <a:ext cx="2088232" cy="20639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  <p:sp>
        <p:nvSpPr>
          <p:cNvPr id="3" name="2 Rectángulo"/>
          <p:cNvSpPr/>
          <p:nvPr/>
        </p:nvSpPr>
        <p:spPr>
          <a:xfrm>
            <a:off x="2699792" y="260648"/>
            <a:ext cx="617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DE DESARROLLO DE CONTENIDOS FORMATIVOS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411760" y="3140968"/>
            <a:ext cx="6336704" cy="184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MANUAL DE TEORIA Y TECNICA DE LA CONDUCCIÓN con ejercicios de aplicación.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MANUAL DE ORATORIA PARA DELEGADOS con ejercicios                              de aplicación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MANUAL DE PREVENCION DE RIESGOS LABORALES (versión actualizada)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ANÁLISIS Y DIAGNÓSTICO DE LA REALIDAD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ANÁLISIS DE LA EMPRESA CAPITALISTA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491880" y="1268760"/>
            <a:ext cx="316835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EJE 1: MATERIALES DESTINADOS A LA FORMACIÓN  POLÍTICO-SINDICAL</a:t>
            </a:r>
            <a:endParaRPr lang="es-A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5157192"/>
            <a:ext cx="4032448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EJE 2: PRIMER RELEVAMIENTO NACIONAL PARA LA CAPACITACIÓN Y FORMACIÓN DE LOS TRABAJADORES CERAMISTAS</a:t>
            </a:r>
            <a:endParaRPr lang="es-A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4716016" y="2564904"/>
            <a:ext cx="484632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Flecha derecha"/>
          <p:cNvSpPr/>
          <p:nvPr/>
        </p:nvSpPr>
        <p:spPr>
          <a:xfrm>
            <a:off x="4283968" y="5733256"/>
            <a:ext cx="79208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076056" y="5229200"/>
            <a:ext cx="33123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ENCUESTA NACIONAL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A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AR" sz="1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INVESTIGACIÓN SOBRE COMPETENCIAS</a:t>
            </a:r>
            <a:r>
              <a:rPr lang="es-A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Contamos con el asesoramiento de la Oficina Argentina de OIT</a:t>
            </a:r>
            <a:endParaRPr kumimoji="0" lang="es-AR" sz="1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2411760" y="714762"/>
            <a:ext cx="6048672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1" i="0" u="sng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32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TRABAJO:</a:t>
            </a:r>
            <a:endParaRPr kumimoji="0" lang="es-AR" sz="32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A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PROGRAMA NACIONAL DE FORMACIÓN POLÍTICO SINDICAL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AR" sz="2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AR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A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PROGRAMA NACIONAL DE CAPACITACIÓN PROFESIONAL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A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PROGRAMA DE SALUD Y SEGURIDAD LABORAL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AR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A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PROGRAMA DE DESARROLLO DE CONTENIDOS FORMATIVOS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A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static.wixstatic.com/media/334ba0_76d7a1a4ed15400ba14f6e965ff3aa99.png/v1/fill/w_172,h_170,al_c,usm_0.66_1.00_0.01/334ba0_76d7a1a4ed15400ba14f6e965ff3aa99.png"/>
          <p:cNvPicPr>
            <a:picLocks noChangeAspect="1" noChangeArrowheads="1"/>
          </p:cNvPicPr>
          <p:nvPr/>
        </p:nvPicPr>
        <p:blipFill>
          <a:blip r:embed="rId2" cstate="print">
            <a:lum bright="-1000" contrast="22000"/>
          </a:blip>
          <a:srcRect/>
          <a:stretch>
            <a:fillRect/>
          </a:stretch>
        </p:blipFill>
        <p:spPr bwMode="auto">
          <a:xfrm>
            <a:off x="395536" y="188640"/>
            <a:ext cx="2088232" cy="20639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334ba0_76d7a1a4ed15400ba14f6e965ff3aa99.png/v1/fill/w_172,h_170,al_c,usm_0.66_1.00_0.01/334ba0_76d7a1a4ed15400ba14f6e965ff3aa99.png"/>
          <p:cNvPicPr>
            <a:picLocks noChangeAspect="1" noChangeArrowheads="1"/>
          </p:cNvPicPr>
          <p:nvPr/>
        </p:nvPicPr>
        <p:blipFill>
          <a:blip r:embed="rId2" cstate="print">
            <a:lum bright="-1000" contrast="22000"/>
          </a:blip>
          <a:srcRect/>
          <a:stretch>
            <a:fillRect/>
          </a:stretch>
        </p:blipFill>
        <p:spPr bwMode="auto">
          <a:xfrm>
            <a:off x="251520" y="332656"/>
            <a:ext cx="2088232" cy="20639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  <p:sp>
        <p:nvSpPr>
          <p:cNvPr id="3" name="2 Rectángulo"/>
          <p:cNvSpPr/>
          <p:nvPr/>
        </p:nvSpPr>
        <p:spPr>
          <a:xfrm>
            <a:off x="3707904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NACIONAL DE FORMACIÓN POLÍTICO SINDICAL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es-A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03848" y="2348880"/>
            <a:ext cx="5688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s-AR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A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SEMINARIO DE FORMACION DE CUADROS</a:t>
            </a:r>
          </a:p>
          <a:p>
            <a:pPr lvl="0"/>
            <a:endParaRPr lang="es-AR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s-A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FOCRA EN LA PASTORAL SOCIAL</a:t>
            </a:r>
          </a:p>
          <a:p>
            <a:pPr lvl="0"/>
            <a:endParaRPr lang="es-AR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s-A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ACCION INTERNACIONAL DE FOCRA</a:t>
            </a:r>
          </a:p>
          <a:p>
            <a:pPr lvl="0"/>
            <a:endParaRPr lang="es-AR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A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627784" y="1700808"/>
            <a:ext cx="3191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AR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Líneas de Acción:</a:t>
            </a:r>
            <a:endParaRPr lang="es-AR" sz="2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5" name="Picture 7" descr="https://static.wixstatic.com/media/334ba0_68df8dc2ec7f4a1cb4abdeeb6f645dad.jpg/v1/fill/w_640,h_427,al_c,q_90/334ba0_68df8dc2ec7f4a1cb4abdeeb6f645d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8291">
            <a:off x="342213" y="4691659"/>
            <a:ext cx="2844738" cy="18979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334ba0_76d7a1a4ed15400ba14f6e965ff3aa99.png/v1/fill/w_172,h_170,al_c,usm_0.66_1.00_0.01/334ba0_76d7a1a4ed15400ba14f6e965ff3aa99.png"/>
          <p:cNvPicPr>
            <a:picLocks noChangeAspect="1" noChangeArrowheads="1"/>
          </p:cNvPicPr>
          <p:nvPr/>
        </p:nvPicPr>
        <p:blipFill>
          <a:blip r:embed="rId2" cstate="print">
            <a:lum bright="-1000" contrast="22000"/>
          </a:blip>
          <a:srcRect/>
          <a:stretch>
            <a:fillRect/>
          </a:stretch>
        </p:blipFill>
        <p:spPr bwMode="auto">
          <a:xfrm>
            <a:off x="251520" y="332656"/>
            <a:ext cx="2088232" cy="20639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  <p:sp>
        <p:nvSpPr>
          <p:cNvPr id="3" name="2 Rectángulo"/>
          <p:cNvSpPr/>
          <p:nvPr/>
        </p:nvSpPr>
        <p:spPr>
          <a:xfrm>
            <a:off x="3995936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NACIONAL DE FORMACIÓN POLÍTICO SINDICAL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es-A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55776" y="1484784"/>
            <a:ext cx="3960440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SEMINARIO DE FORMACION DE CUADROS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699792" y="2708920"/>
            <a:ext cx="684076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Módulo 1: HISTÓRICO-POLÍTICO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s-ES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Módulo 2:LA CUESTIÓN SOCIAL</a:t>
            </a:r>
            <a:endParaRPr kumimoji="0" lang="es-ES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s-ES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Módulo 3: DESARROLLO ORGANIZATIVO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s-ES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Módulo 4: LIDERAZGO. TEORÍA Y TÉCNICA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s-ES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s-ES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Módulo 5: NEGOCIACIÓN COLECTIVA </a:t>
            </a:r>
            <a:r>
              <a:rPr kumimoji="0" lang="es-AR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DEL TRABAJO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kumimoji="0" lang="es-AR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AR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Módulo 6: MARCO LEGAL DEL DERECHO DEL TRABAJO</a:t>
            </a:r>
            <a:endParaRPr kumimoji="0" lang="es-AR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67744" y="2276872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Contenidos: </a:t>
            </a:r>
            <a:endParaRPr lang="es-AR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3" descr="https://static.wixstatic.com/media/334ba0_f38c3346d0cf4a35a0d14b044242c96b.jpg/v1/fill/w_640,h_427,al_c,q_90/334ba0_f38c3346d0cf4a35a0d14b044242c9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8313">
            <a:off x="320212" y="4760550"/>
            <a:ext cx="2304256" cy="15373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334ba0_76d7a1a4ed15400ba14f6e965ff3aa99.png/v1/fill/w_172,h_170,al_c,usm_0.66_1.00_0.01/334ba0_76d7a1a4ed15400ba14f6e965ff3aa99.png"/>
          <p:cNvPicPr>
            <a:picLocks noChangeAspect="1" noChangeArrowheads="1"/>
          </p:cNvPicPr>
          <p:nvPr/>
        </p:nvPicPr>
        <p:blipFill>
          <a:blip r:embed="rId2" cstate="print">
            <a:lum bright="-1000" contrast="22000"/>
          </a:blip>
          <a:srcRect/>
          <a:stretch>
            <a:fillRect/>
          </a:stretch>
        </p:blipFill>
        <p:spPr bwMode="auto">
          <a:xfrm>
            <a:off x="251520" y="332656"/>
            <a:ext cx="2088232" cy="20639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  <p:sp>
        <p:nvSpPr>
          <p:cNvPr id="3" name="2 Rectángulo"/>
          <p:cNvSpPr/>
          <p:nvPr/>
        </p:nvSpPr>
        <p:spPr>
          <a:xfrm>
            <a:off x="3995936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NACIONAL DE FORMACIÓN POLÍTICO SINDICAL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es-A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915816" y="1916832"/>
            <a:ext cx="2736303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FOCRA EN LA PASTORAL SOCIAL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131840" y="2924944"/>
            <a:ext cx="540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ontinuaremos con la propuesta formativa ofrecida por </a:t>
            </a: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la Pastoral Social de la Arquidiócesis de Buenos Aires y la Universidad Nacional de San Martín.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s-A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Durante el 2015 finalizan la Diplomatura Universitaria en Organizaciones Sociales y Sindicales tres ceramistas.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A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 2016 y 2017 cuatro compañeras y tres compañeros cursan la Diplomatura.</a:t>
            </a: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7651" name="AutoShape 3" descr="Mostrando IMG-20160615-WA0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653" name="AutoShape 5" descr="Mostrando IMG-20160615-WA0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655" name="AutoShape 7" descr="Mostrando IMG-20160615-WA0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657" name="AutoShape 9" descr="Mostrando IMG-20160615-WA0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7660" name="Picture 12" descr="C:\Users\User\Desktop\mariela\unnam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9468">
            <a:off x="415591" y="4725864"/>
            <a:ext cx="2524174" cy="1636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334ba0_76d7a1a4ed15400ba14f6e965ff3aa99.png/v1/fill/w_172,h_170,al_c,usm_0.66_1.00_0.01/334ba0_76d7a1a4ed15400ba14f6e965ff3aa99.png"/>
          <p:cNvPicPr>
            <a:picLocks noChangeAspect="1" noChangeArrowheads="1"/>
          </p:cNvPicPr>
          <p:nvPr/>
        </p:nvPicPr>
        <p:blipFill>
          <a:blip r:embed="rId2" cstate="print">
            <a:lum bright="-1000" contrast="22000"/>
          </a:blip>
          <a:srcRect/>
          <a:stretch>
            <a:fillRect/>
          </a:stretch>
        </p:blipFill>
        <p:spPr bwMode="auto">
          <a:xfrm>
            <a:off x="395536" y="188640"/>
            <a:ext cx="2088232" cy="20639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  <p:sp>
        <p:nvSpPr>
          <p:cNvPr id="3" name="2 Rectángulo"/>
          <p:cNvSpPr/>
          <p:nvPr/>
        </p:nvSpPr>
        <p:spPr>
          <a:xfrm>
            <a:off x="3995936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NACIONAL DE FORMACIÓN POLÍTICO SINDICAL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es-A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987824" y="1844824"/>
            <a:ext cx="4014192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ACCION INTERNACIONAL DE FOCRA</a:t>
            </a:r>
            <a:endParaRPr lang="es-AR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915816" y="3417386"/>
            <a:ext cx="532859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000" lvl="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AR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0" lvl="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AR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AR" sz="1600" dirty="0" smtClean="0"/>
              <a:t/>
            </a:r>
            <a:br>
              <a:rPr lang="es-AR" sz="1600" dirty="0" smtClean="0"/>
            </a:br>
            <a:endParaRPr lang="es-AR" sz="16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170" name="AutoShape 2" descr="https://static.wixstatic.com/media/334ba0_76cce30ce8e641deae2b82e6af0bc23d~mv2_d_4160_2336_s_2.jpg/v1/fill/w_342,h_185,al_c,q_80,usm_0.66_1.00_0.01/334ba0_76cce30ce8e641deae2b82e6af0bc23d~mv2_d_4160_2336_s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172" name="AutoShape 4" descr="https://static.wixstatic.com/media/334ba0_76cce30ce8e641deae2b82e6af0bc23d~mv2_d_4160_2336_s_2.jpg/v1/fill/w_342,h_185,al_c,q_80,usm_0.66_1.00_0.01/334ba0_76cce30ce8e641deae2b82e6af0bc23d~mv2_d_4160_2336_s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174" name="AutoShape 6" descr="C:\Users\User\Desktop\MARIELA\334ba0_76cce30ce8e641deae2b82e6af0bc23d-mv2_d_4160_2336_s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175" name="Picture 7" descr="C:\Users\User\Downloads\IMG_20171012_114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8961">
            <a:off x="5434939" y="4909350"/>
            <a:ext cx="2425130" cy="1599204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755576" y="4365104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Octubre de 2017 recibimos la visita de </a:t>
            </a:r>
            <a:r>
              <a:rPr lang="es-A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Nilton</a:t>
            </a: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Freitas, representante regional de la ICM con sede en Panamá, quien nos propuso crear una federación internacional de trabajadores ceramistas.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286000" y="2767281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Continuaremos brindando asistencia técnica a  los compañeros que nos representan en la ICM en los espacios de Juventud y Mujeres.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wixstatic.com/media/334ba0_76d7a1a4ed15400ba14f6e965ff3aa99.png/v1/fill/w_172,h_170,al_c,usm_0.66_1.00_0.01/334ba0_76d7a1a4ed15400ba14f6e965ff3aa99.png"/>
          <p:cNvPicPr>
            <a:picLocks noChangeAspect="1" noChangeArrowheads="1"/>
          </p:cNvPicPr>
          <p:nvPr/>
        </p:nvPicPr>
        <p:blipFill>
          <a:blip r:embed="rId2" cstate="print">
            <a:lum bright="-1000" contrast="22000"/>
          </a:blip>
          <a:srcRect/>
          <a:stretch>
            <a:fillRect/>
          </a:stretch>
        </p:blipFill>
        <p:spPr bwMode="auto">
          <a:xfrm>
            <a:off x="395536" y="188640"/>
            <a:ext cx="2088232" cy="20639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  <p:sp>
        <p:nvSpPr>
          <p:cNvPr id="3" name="2 Rectángulo"/>
          <p:cNvSpPr/>
          <p:nvPr/>
        </p:nvSpPr>
        <p:spPr>
          <a:xfrm>
            <a:off x="3995936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NACIONAL DE FORMACIÓN POLÍTICO SINDICAL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es-A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627784" y="1556792"/>
            <a:ext cx="4014192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ACCION INTERNACIONAL DE FOCRA</a:t>
            </a:r>
            <a:endParaRPr lang="es-AR" dirty="0"/>
          </a:p>
        </p:txBody>
      </p:sp>
      <p:pic>
        <p:nvPicPr>
          <p:cNvPr id="5" name="Picture 8" descr="C:\Users\User\Downloads\IMG-20171107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446">
            <a:off x="5951579" y="5056769"/>
            <a:ext cx="1975162" cy="1481372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23528" y="5157192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A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A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juventud sindical ceramista participó del encuentro, para Zona Andina y Cono Sur realizado por la ICM, en Lima, Perú, los días  1, 2 y 3 de noviembre . Se trató de una actividad preparatoria al próximo congreso mundial a realizarse en </a:t>
            </a:r>
            <a:r>
              <a:rPr lang="es-A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Durban</a:t>
            </a:r>
            <a:r>
              <a:rPr lang="es-A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979712" y="2564904"/>
            <a:ext cx="496855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AR" dirty="0" smtClean="0"/>
              <a:t> </a:t>
            </a:r>
            <a:r>
              <a:rPr lang="es-A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FOCRA participó del encuentro de la ICM, en Lima (Perú) , el 5 y 6 de octubre pasados. Se habló de la creación de la RED DE TRABAJADORES CERAMISTAS DE AMÉRICA LATINA Y EL CARIBE, cuya oficialización se pedirá en el congreso mundial de </a:t>
            </a:r>
            <a:r>
              <a:rPr lang="es-AR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Durban</a:t>
            </a:r>
            <a:r>
              <a:rPr lang="es-A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Se acordó realizar un  encuentro en  marzo o abril del 2018, en Argentina, quedando la FOCRA a cargo de la coordinación general del espacio</a:t>
            </a:r>
            <a:r>
              <a:rPr lang="es-AR" dirty="0" smtClean="0"/>
              <a:t>.  </a:t>
            </a:r>
            <a:endParaRPr lang="es-A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3592">
            <a:off x="6720789" y="2294241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0" y="2780928"/>
            <a:ext cx="828092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AR" sz="1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PROYECTO FOCRA-MINISTERIO DE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AR" sz="1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TRABAJO DE LA NACIÓN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s-ES" sz="19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s-ES" sz="1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PROYECTO DE CENTROS DE FP 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ES" sz="1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DOS FILIALES DE LA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ES" sz="1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PROVINCIA DE BS. AS.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s-AR" sz="19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s-AR" sz="1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CONSEJOS SECTORIALES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s-AR" sz="19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s-AR" sz="1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CGT TECNO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s-AR" sz="19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s-ES" sz="19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s-ES" sz="19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s-ES" sz="19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di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s-ES" sz="19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https://static.wixstatic.com/media/334ba0_76d7a1a4ed15400ba14f6e965ff3aa99.png/v1/fill/w_172,h_170,al_c,usm_0.66_1.00_0.01/334ba0_76d7a1a4ed15400ba14f6e965ff3aa99.png"/>
          <p:cNvPicPr>
            <a:picLocks noChangeAspect="1" noChangeArrowheads="1"/>
          </p:cNvPicPr>
          <p:nvPr/>
        </p:nvPicPr>
        <p:blipFill>
          <a:blip r:embed="rId2" cstate="print">
            <a:lum bright="-1000" contrast="22000"/>
          </a:blip>
          <a:srcRect/>
          <a:stretch>
            <a:fillRect/>
          </a:stretch>
        </p:blipFill>
        <p:spPr bwMode="auto">
          <a:xfrm>
            <a:off x="467544" y="260648"/>
            <a:ext cx="2088232" cy="20639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  <p:sp>
        <p:nvSpPr>
          <p:cNvPr id="5" name="4 Rectángulo"/>
          <p:cNvSpPr/>
          <p:nvPr/>
        </p:nvSpPr>
        <p:spPr>
          <a:xfrm>
            <a:off x="3563888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NACIONAL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CAPACITACIÓN PROFESIONAL</a:t>
            </a:r>
            <a:r>
              <a:rPr lang="es-AR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771800" y="2060848"/>
            <a:ext cx="319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Líneas de Acción:</a:t>
            </a:r>
            <a:endParaRPr lang="es-AR" sz="2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51920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NACIONAL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CAPACITACIÓN PROFESIONAL: </a:t>
            </a:r>
          </a:p>
        </p:txBody>
      </p:sp>
      <p:pic>
        <p:nvPicPr>
          <p:cNvPr id="3" name="Picture 2" descr="https://static.wixstatic.com/media/334ba0_76d7a1a4ed15400ba14f6e965ff3aa99.png/v1/fill/w_172,h_170,al_c,usm_0.66_1.00_0.01/334ba0_76d7a1a4ed15400ba14f6e965ff3aa99.png"/>
          <p:cNvPicPr>
            <a:picLocks noChangeAspect="1" noChangeArrowheads="1"/>
          </p:cNvPicPr>
          <p:nvPr/>
        </p:nvPicPr>
        <p:blipFill>
          <a:blip r:embed="rId2" cstate="print">
            <a:lum bright="-1000" contrast="22000"/>
          </a:blip>
          <a:srcRect/>
          <a:stretch>
            <a:fillRect/>
          </a:stretch>
        </p:blipFill>
        <p:spPr bwMode="auto">
          <a:xfrm>
            <a:off x="395536" y="188640"/>
            <a:ext cx="2088232" cy="20639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  <p:sp>
        <p:nvSpPr>
          <p:cNvPr id="4" name="3 Rectángulo"/>
          <p:cNvSpPr/>
          <p:nvPr/>
        </p:nvSpPr>
        <p:spPr>
          <a:xfrm>
            <a:off x="2771800" y="1628800"/>
            <a:ext cx="45720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PROYECTO FOCRA-MINISTERIO DE TRABAJO, EMPLEO Y SEGURIDAD SOCIAL DE LA NACIÓN</a:t>
            </a:r>
          </a:p>
        </p:txBody>
      </p:sp>
      <p:sp>
        <p:nvSpPr>
          <p:cNvPr id="8" name="7 Flecha curvada hacia la izquierda"/>
          <p:cNvSpPr/>
          <p:nvPr/>
        </p:nvSpPr>
        <p:spPr>
          <a:xfrm>
            <a:off x="7524328" y="3068960"/>
            <a:ext cx="731520" cy="1216152"/>
          </a:xfrm>
          <a:prstGeom prst="curvedLeftArrow">
            <a:avLst/>
          </a:prstGeom>
          <a:solidFill>
            <a:srgbClr val="C0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 rot="10800000" flipV="1">
            <a:off x="2699792" y="3639507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Alfabetización informática</a:t>
            </a:r>
          </a:p>
          <a:p>
            <a:pPr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Conductor de </a:t>
            </a:r>
            <a:r>
              <a:rPr lang="es-A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autoelevadores</a:t>
            </a:r>
            <a:endParaRPr lang="es-A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 de calidad</a:t>
            </a:r>
          </a:p>
          <a:p>
            <a:pPr>
              <a:buFont typeface="Wingdings" pitchFamily="2" charset="2"/>
              <a:buChar char="ü"/>
            </a:pPr>
            <a:r>
              <a:rPr lang="es-A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Electroneumática</a:t>
            </a:r>
            <a:endParaRPr lang="es-A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A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Fileteador</a:t>
            </a:r>
            <a:endParaRPr lang="es-A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Foguista</a:t>
            </a:r>
          </a:p>
          <a:p>
            <a:pPr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Gestión ambiental</a:t>
            </a:r>
          </a:p>
          <a:p>
            <a:pPr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Informática I</a:t>
            </a:r>
          </a:p>
          <a:p>
            <a:pPr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Operador de instrumentos robotizados</a:t>
            </a:r>
          </a:p>
          <a:p>
            <a:pPr>
              <a:buFont typeface="Wingdings" pitchFamily="2" charset="2"/>
              <a:buChar char="ü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Soldador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699792" y="2852936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Conforme lo acordado entre la FOCRA y el Ministerio se dictarán los siguientes cursos:</a:t>
            </a:r>
            <a:endParaRPr lang="es-A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1314</TotalTime>
  <Words>862</Words>
  <Application>Microsoft Office PowerPoint</Application>
  <PresentationFormat>Presentación en pantalla (4:3)</PresentationFormat>
  <Paragraphs>150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Mirador</vt:lpstr>
      <vt:lpstr>CENTRO DE FORMACIÓN Y CAPACITACIÓN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114</cp:revision>
  <dcterms:created xsi:type="dcterms:W3CDTF">2016-11-03T16:33:57Z</dcterms:created>
  <dcterms:modified xsi:type="dcterms:W3CDTF">2017-11-16T17:14:39Z</dcterms:modified>
</cp:coreProperties>
</file>